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4" r:id="rId5"/>
    <p:sldId id="259" r:id="rId6"/>
    <p:sldId id="263" r:id="rId7"/>
    <p:sldId id="260" r:id="rId8"/>
    <p:sldId id="262"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gu-IN" smtClean="0"/>
              <a:t>નામદાર હાઇકોર્ટમાં ચાલી રહેલ રીટ પીટીશન </a:t>
            </a:r>
            <a:r>
              <a:rPr lang="en-US" smtClean="0"/>
              <a:t>PIL/98/2021 </a:t>
            </a:r>
            <a:r>
              <a:rPr lang="gu-IN" smtClean="0"/>
              <a:t>કે જે સાબરમતી નદીમાં થઈ રહેલ પાણીના પ્રદૂષણ અંગે છે. તેના તા. 23-9-2021 ના રોજ થયેલ હુકમના સારાંશો.</a:t>
            </a: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2C61E5-E48E-4360-B3DC-D7E87A82FD7A}" type="datetimeFigureOut">
              <a:rPr lang="en-US" smtClean="0"/>
              <a:t>10/2/2021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668EE3-C1EA-4A35-8A28-0AF7D8A4790C}" type="slidenum">
              <a:rPr lang="en-US" smtClean="0"/>
              <a:t>‹#›</a:t>
            </a:fld>
            <a:endParaRPr lang="en-US"/>
          </a:p>
        </p:txBody>
      </p:sp>
    </p:spTree>
    <p:extLst>
      <p:ext uri="{BB962C8B-B14F-4D97-AF65-F5344CB8AC3E}">
        <p14:creationId xmlns:p14="http://schemas.microsoft.com/office/powerpoint/2010/main" val="242415956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gu-IN" smtClean="0"/>
              <a:t>નામદાર હાઇકોર્ટમાં ચાલી રહેલ રીટ પીટીશન </a:t>
            </a:r>
            <a:r>
              <a:rPr lang="en-US" smtClean="0"/>
              <a:t>PIL/98/2021 </a:t>
            </a:r>
            <a:r>
              <a:rPr lang="gu-IN" smtClean="0"/>
              <a:t>કે જે સાબરમતી નદીમાં થઈ રહેલ પાણીના પ્રદૂષણ અંગે છે. તેના તા. 23-9-2021 ના રોજ થયેલ હુકમના સારાંશો.</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7BF1CB-2322-4EBD-BFD5-A520BA7F0F39}" type="datetimeFigureOut">
              <a:rPr lang="en-US" smtClean="0"/>
              <a:t>10/2/2021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B0ED6-CC92-477C-8893-FBB2B0DD7F63}" type="slidenum">
              <a:rPr lang="en-US" smtClean="0"/>
              <a:t>‹#›</a:t>
            </a:fld>
            <a:endParaRPr lang="en-US"/>
          </a:p>
        </p:txBody>
      </p:sp>
    </p:spTree>
    <p:extLst>
      <p:ext uri="{BB962C8B-B14F-4D97-AF65-F5344CB8AC3E}">
        <p14:creationId xmlns:p14="http://schemas.microsoft.com/office/powerpoint/2010/main" val="158536017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2B0ED6-CC92-477C-8893-FBB2B0DD7F63}" type="slidenum">
              <a:rPr lang="en-US" smtClean="0"/>
              <a:t>2</a:t>
            </a:fld>
            <a:endParaRPr lang="en-US"/>
          </a:p>
        </p:txBody>
      </p:sp>
      <p:sp>
        <p:nvSpPr>
          <p:cNvPr id="5" name="Header Placeholder 4"/>
          <p:cNvSpPr>
            <a:spLocks noGrp="1"/>
          </p:cNvSpPr>
          <p:nvPr>
            <p:ph type="hdr" sz="quarter" idx="11"/>
          </p:nvPr>
        </p:nvSpPr>
        <p:spPr/>
        <p:txBody>
          <a:bodyPr/>
          <a:lstStyle/>
          <a:p>
            <a:r>
              <a:rPr lang="gu-IN" smtClean="0"/>
              <a:t>નામદાર હાઇકોર્ટમાં ચાલી રહેલ રીટ પીટીશન </a:t>
            </a:r>
            <a:r>
              <a:rPr lang="en-US" smtClean="0"/>
              <a:t>PIL/98/2021 </a:t>
            </a:r>
            <a:r>
              <a:rPr lang="gu-IN" smtClean="0"/>
              <a:t>કે જે સાબરમતી નદીમાં થઈ રહેલ પાણીના પ્રદૂષણ અંગે છે. તેના તા. 23-9-2021 ના રોજ થયેલ હુકમના સારાંશો.</a:t>
            </a:r>
            <a:endParaRPr lang="en-US"/>
          </a:p>
        </p:txBody>
      </p:sp>
    </p:spTree>
    <p:extLst>
      <p:ext uri="{BB962C8B-B14F-4D97-AF65-F5344CB8AC3E}">
        <p14:creationId xmlns:p14="http://schemas.microsoft.com/office/powerpoint/2010/main" val="1284594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3149C9-C5BF-4E96-A651-66440A88FFA8}"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246071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3149C9-C5BF-4E96-A651-66440A88FFA8}"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25668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3149C9-C5BF-4E96-A651-66440A88FFA8}"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80427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3149C9-C5BF-4E96-A651-66440A88FFA8}"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12615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3149C9-C5BF-4E96-A651-66440A88FFA8}" type="datetimeFigureOut">
              <a:rPr lang="en-US" smtClean="0"/>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214495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3149C9-C5BF-4E96-A651-66440A88FFA8}"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119742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3149C9-C5BF-4E96-A651-66440A88FFA8}" type="datetimeFigureOut">
              <a:rPr lang="en-US" smtClean="0"/>
              <a:t>10/2/2021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205218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3149C9-C5BF-4E96-A651-66440A88FFA8}" type="datetimeFigureOut">
              <a:rPr lang="en-US" smtClean="0"/>
              <a:t>10/2/2021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348513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149C9-C5BF-4E96-A651-66440A88FFA8}" type="datetimeFigureOut">
              <a:rPr lang="en-US" smtClean="0"/>
              <a:t>10/2/2021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241960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149C9-C5BF-4E96-A651-66440A88FFA8}"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319007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149C9-C5BF-4E96-A651-66440A88FFA8}" type="datetimeFigureOut">
              <a:rPr lang="en-US" smtClean="0"/>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DEB561-AE0A-442D-B2CF-3DD6FBF1C78A}" type="slidenum">
              <a:rPr lang="en-US" smtClean="0"/>
              <a:t>‹#›</a:t>
            </a:fld>
            <a:endParaRPr lang="en-US"/>
          </a:p>
        </p:txBody>
      </p:sp>
    </p:spTree>
    <p:extLst>
      <p:ext uri="{BB962C8B-B14F-4D97-AF65-F5344CB8AC3E}">
        <p14:creationId xmlns:p14="http://schemas.microsoft.com/office/powerpoint/2010/main" val="342941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3149C9-C5BF-4E96-A651-66440A88FFA8}" type="datetimeFigureOut">
              <a:rPr lang="en-US" smtClean="0"/>
              <a:t>10/2/2021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EB561-AE0A-442D-B2CF-3DD6FBF1C78A}" type="slidenum">
              <a:rPr lang="en-US" smtClean="0"/>
              <a:t>‹#›</a:t>
            </a:fld>
            <a:endParaRPr lang="en-US"/>
          </a:p>
        </p:txBody>
      </p:sp>
    </p:spTree>
    <p:extLst>
      <p:ext uri="{BB962C8B-B14F-4D97-AF65-F5344CB8AC3E}">
        <p14:creationId xmlns:p14="http://schemas.microsoft.com/office/powerpoint/2010/main" val="946130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526" y="1122363"/>
            <a:ext cx="10424160" cy="2387600"/>
          </a:xfrm>
        </p:spPr>
        <p:txBody>
          <a:bodyPr>
            <a:noAutofit/>
          </a:bodyPr>
          <a:lstStyle/>
          <a:p>
            <a:pPr algn="just">
              <a:lnSpc>
                <a:spcPct val="150000"/>
              </a:lnSpc>
            </a:pPr>
            <a:r>
              <a:rPr lang="gu-IN" sz="3200" b="1" dirty="0"/>
              <a:t>નામદાર હાઇકોર્ટમાં ચાલી રહેલ રીટ પીટીશન </a:t>
            </a:r>
            <a:r>
              <a:rPr lang="en-US" sz="3200" b="1" dirty="0"/>
              <a:t>PIL/98/2021</a:t>
            </a:r>
            <a:r>
              <a:rPr lang="gu-IN" sz="3200" b="1" dirty="0"/>
              <a:t> કે જે સાબરમતી નદીમાં થઈ રહેલ પાણીના પ્રદૂષણ અંગે છે. તેના તા. </a:t>
            </a:r>
            <a:r>
              <a:rPr lang="gu-IN" sz="3200" b="1" dirty="0" smtClean="0"/>
              <a:t>૨૩-૦૯-૨૦૨૧ ના </a:t>
            </a:r>
            <a:r>
              <a:rPr lang="gu-IN" sz="3200" b="1" dirty="0"/>
              <a:t>રોજ થયેલ હુકમના સારાંશો.</a:t>
            </a:r>
            <a:endParaRPr lang="en-US" sz="3200" dirty="0"/>
          </a:p>
        </p:txBody>
      </p:sp>
      <p:sp>
        <p:nvSpPr>
          <p:cNvPr id="3" name="Subtitle 2"/>
          <p:cNvSpPr>
            <a:spLocks noGrp="1"/>
          </p:cNvSpPr>
          <p:nvPr>
            <p:ph type="subTitle" idx="1"/>
          </p:nvPr>
        </p:nvSpPr>
        <p:spPr>
          <a:xfrm>
            <a:off x="1580606" y="3971109"/>
            <a:ext cx="9144000" cy="1426028"/>
          </a:xfrm>
        </p:spPr>
        <p:txBody>
          <a:bodyPr/>
          <a:lstStyle/>
          <a:p>
            <a:r>
              <a:rPr lang="gu-IN" dirty="0" smtClean="0"/>
              <a:t>તારીખ : ૨ ઓક્ટોબર ૨૦૨૧</a:t>
            </a:r>
          </a:p>
          <a:p>
            <a:r>
              <a:rPr lang="gu-IN" dirty="0" smtClean="0"/>
              <a:t> </a:t>
            </a:r>
            <a:endParaRPr lang="en-US" dirty="0"/>
          </a:p>
        </p:txBody>
      </p:sp>
    </p:spTree>
    <p:extLst>
      <p:ext uri="{BB962C8B-B14F-4D97-AF65-F5344CB8AC3E}">
        <p14:creationId xmlns:p14="http://schemas.microsoft.com/office/powerpoint/2010/main" val="1922457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154" y="182246"/>
            <a:ext cx="10515600" cy="958578"/>
          </a:xfrm>
        </p:spPr>
        <p:txBody>
          <a:bodyPr>
            <a:noAutofit/>
          </a:bodyPr>
          <a:lstStyle/>
          <a:p>
            <a:pPr>
              <a:lnSpc>
                <a:spcPct val="150000"/>
              </a:lnSpc>
            </a:pPr>
            <a:r>
              <a:rPr lang="gu-IN" sz="2000" b="1" u="sng" dirty="0">
                <a:latin typeface="+mn-lt"/>
                <a:ea typeface="+mn-ea"/>
                <a:cs typeface="+mn-cs"/>
              </a:rPr>
              <a:t>નામદાર હાઇકોર્ટમાં ચાલી રહેલ રીટ પીટીશન </a:t>
            </a:r>
            <a:r>
              <a:rPr lang="en-US" sz="2000" b="1" u="sng" dirty="0">
                <a:latin typeface="+mn-lt"/>
                <a:ea typeface="+mn-ea"/>
                <a:cs typeface="+mn-cs"/>
              </a:rPr>
              <a:t>PIL/98/2021</a:t>
            </a:r>
            <a:r>
              <a:rPr lang="gu-IN" sz="2000" b="1" u="sng" dirty="0">
                <a:latin typeface="+mn-lt"/>
                <a:ea typeface="+mn-ea"/>
                <a:cs typeface="+mn-cs"/>
              </a:rPr>
              <a:t> કે જે સાબરમતી નદીમાં થઈ રહેલ પાણીના પ્રદૂષણ અંગે છે. તેના તા. </a:t>
            </a:r>
            <a:r>
              <a:rPr lang="gu-IN" sz="2000" b="1" u="sng" dirty="0" smtClean="0">
                <a:latin typeface="+mn-lt"/>
                <a:ea typeface="+mn-ea"/>
                <a:cs typeface="+mn-cs"/>
              </a:rPr>
              <a:t>૨૩-૦૯-૨૦૨૧ ના </a:t>
            </a:r>
            <a:r>
              <a:rPr lang="gu-IN" sz="2000" b="1" u="sng" dirty="0">
                <a:latin typeface="+mn-lt"/>
                <a:ea typeface="+mn-ea"/>
                <a:cs typeface="+mn-cs"/>
              </a:rPr>
              <a:t>રોજ થયેલ હુકમના સારાંશો.</a:t>
            </a:r>
            <a:endParaRPr lang="en-US" sz="2000" b="1" u="sng" dirty="0">
              <a:latin typeface="+mn-lt"/>
              <a:ea typeface="+mn-ea"/>
              <a:cs typeface="+mn-cs"/>
            </a:endParaRPr>
          </a:p>
        </p:txBody>
      </p:sp>
      <p:sp>
        <p:nvSpPr>
          <p:cNvPr id="3" name="Content Placeholder 2"/>
          <p:cNvSpPr>
            <a:spLocks noGrp="1"/>
          </p:cNvSpPr>
          <p:nvPr>
            <p:ph idx="1"/>
          </p:nvPr>
        </p:nvSpPr>
        <p:spPr>
          <a:xfrm>
            <a:off x="339635" y="1320527"/>
            <a:ext cx="11573690" cy="4351338"/>
          </a:xfrm>
        </p:spPr>
        <p:txBody>
          <a:bodyPr>
            <a:noAutofit/>
          </a:bodyPr>
          <a:lstStyle/>
          <a:p>
            <a:pPr lvl="0" algn="just">
              <a:lnSpc>
                <a:spcPct val="150000"/>
              </a:lnSpc>
              <a:buFont typeface="+mj-lt"/>
              <a:buAutoNum type="arabicPeriod"/>
            </a:pPr>
            <a:r>
              <a:rPr lang="en-US" sz="2000" b="1" dirty="0" smtClean="0"/>
              <a:t>PIL/98/2021 </a:t>
            </a:r>
            <a:r>
              <a:rPr lang="gu-IN" sz="2000" b="1" dirty="0"/>
              <a:t>મુખ્યત્વે </a:t>
            </a:r>
            <a:r>
              <a:rPr lang="gu-IN" sz="2000" b="1" dirty="0" smtClean="0"/>
              <a:t>૧૮૦ </a:t>
            </a:r>
            <a:r>
              <a:rPr lang="en-US" sz="2000" b="1" dirty="0" smtClean="0"/>
              <a:t>MLD </a:t>
            </a:r>
            <a:r>
              <a:rPr lang="en-US" sz="2000" b="1" dirty="0"/>
              <a:t>STP </a:t>
            </a:r>
            <a:r>
              <a:rPr lang="gu-IN" sz="2000" b="1" dirty="0"/>
              <a:t>ના નોર્મ્સ નથી આવતા તે અંગેના પ્રસિદ્ધ થયેલ અહેવાલો ઉપરથી નામદાર હાઇકોર્ટ દ્વારા </a:t>
            </a:r>
            <a:r>
              <a:rPr lang="gu-IN" sz="2000" b="1" dirty="0" smtClean="0"/>
              <a:t>સૂઓમોટો </a:t>
            </a:r>
            <a:r>
              <a:rPr lang="gu-IN" sz="2000" b="1" dirty="0"/>
              <a:t>લેવાયેલ છે.</a:t>
            </a:r>
            <a:endParaRPr lang="en-US" sz="2000" dirty="0"/>
          </a:p>
          <a:p>
            <a:pPr lvl="0" algn="just">
              <a:lnSpc>
                <a:spcPct val="150000"/>
              </a:lnSpc>
              <a:buFont typeface="+mj-lt"/>
              <a:buAutoNum type="arabicPeriod"/>
            </a:pPr>
            <a:r>
              <a:rPr lang="gu-IN" sz="2000" b="1" dirty="0"/>
              <a:t>ત્યાર પછીના ઘટનાક્રમમાં નામદાર કોર્ટ દ્વારા શ્રી. હેમાંગ શાહ ને કોર્ટ મિત્ર તરીકે નિમણુંક કરી વિસ્તૃત અહેવાલ મંગાવેલ અને તેમને શ્રી. રોહિત પ્રજાપતિ ની પણ મદદ લેવાનું જણાવેલ.</a:t>
            </a:r>
            <a:endParaRPr lang="en-US" sz="2000" dirty="0"/>
          </a:p>
          <a:p>
            <a:pPr lvl="0" algn="just">
              <a:lnSpc>
                <a:spcPct val="150000"/>
              </a:lnSpc>
              <a:buFont typeface="+mj-lt"/>
              <a:buAutoNum type="arabicPeriod"/>
            </a:pPr>
            <a:r>
              <a:rPr lang="gu-IN" sz="2000" b="1" dirty="0"/>
              <a:t>શ્રી. હેમાંગ શાહ અને શ્રી. રોહિત પ્રજાપતિએ સાબરમતી નદીને વાસણા થી વૌંઠા સુધી વીઝીટ કરીને પોતાનો અહેવાલ નામદાર કોર્ટને આપ્યો કે જેમાં સાબરમતી નદીમાં થઈ રહેલ પાણીના પ્રદૂષણ માટે સિવેજ અને ઇન્ડસ્ટ્રીયલ એફલ્યુએન્ટ બન્નેનો મુખ્ય ભાગ છે તેવું જણાવેલ.</a:t>
            </a:r>
            <a:endParaRPr lang="en-US" sz="2000" dirty="0"/>
          </a:p>
          <a:p>
            <a:pPr lvl="0" algn="just">
              <a:lnSpc>
                <a:spcPct val="150000"/>
              </a:lnSpc>
              <a:buFont typeface="+mj-lt"/>
              <a:buAutoNum type="arabicPeriod"/>
            </a:pPr>
            <a:r>
              <a:rPr lang="gu-IN" sz="2000" b="1" dirty="0"/>
              <a:t>ત્યાર બાદ ગુજરાત પ્રદૂષણ નિયંત્રણ </a:t>
            </a:r>
            <a:r>
              <a:rPr lang="gu-IN" sz="2000" b="1" dirty="0" smtClean="0"/>
              <a:t>બોર્ડ (જી.પી.સી.બી</a:t>
            </a:r>
            <a:r>
              <a:rPr lang="en-US" sz="2000" b="1" dirty="0" smtClean="0"/>
              <a:t>)</a:t>
            </a:r>
            <a:r>
              <a:rPr lang="gu-IN" sz="2000" b="1" dirty="0" smtClean="0"/>
              <a:t> </a:t>
            </a:r>
            <a:r>
              <a:rPr lang="gu-IN" sz="2000" b="1" dirty="0"/>
              <a:t>દ્વારા એક કમીટીની રચના થઈ જેમાં અમદાવાદ મ્યુનિસિપલ </a:t>
            </a:r>
            <a:r>
              <a:rPr lang="gu-IN" sz="2000" b="1" dirty="0" smtClean="0"/>
              <a:t>કોર્પોરેશન(એ.એમ.સી</a:t>
            </a:r>
            <a:r>
              <a:rPr lang="en-US" sz="2000" b="1" dirty="0" smtClean="0"/>
              <a:t>),</a:t>
            </a:r>
            <a:r>
              <a:rPr lang="gu-IN" sz="2000" b="1" dirty="0" smtClean="0"/>
              <a:t> જીપીસીબી</a:t>
            </a:r>
            <a:r>
              <a:rPr lang="en-US" sz="2000" b="1" dirty="0" smtClean="0"/>
              <a:t>,</a:t>
            </a:r>
            <a:r>
              <a:rPr lang="gu-IN" sz="2000" b="1" dirty="0" smtClean="0"/>
              <a:t> </a:t>
            </a:r>
            <a:r>
              <a:rPr lang="gu-IN" sz="2000" b="1" dirty="0"/>
              <a:t>મેગાલાઈન</a:t>
            </a:r>
            <a:r>
              <a:rPr lang="en-US" sz="2000" b="1" dirty="0"/>
              <a:t>,</a:t>
            </a:r>
            <a:r>
              <a:rPr lang="gu-IN" sz="2000" b="1" dirty="0"/>
              <a:t> નારોલ તથા દાણીલીમડાના પ્રતિનિધિઓએ સાથે મળીને સાબરમતી નદીમાં થતા તમામ ડિસ્ચાર્જ પોઈન્ટની વીઝીટ કરી તેનું સેમ્પલીંગ તા. </a:t>
            </a:r>
            <a:r>
              <a:rPr lang="gu-IN" sz="2000" b="1" dirty="0" smtClean="0"/>
              <a:t>૧૬-૦૯-૨૦૨૧ ના </a:t>
            </a:r>
            <a:r>
              <a:rPr lang="gu-IN" sz="2000" b="1" dirty="0"/>
              <a:t>રોજ કરવામાં આવ્યું</a:t>
            </a:r>
            <a:r>
              <a:rPr lang="gu-IN" sz="2000" b="1" dirty="0" smtClean="0"/>
              <a:t>.</a:t>
            </a:r>
            <a:endParaRPr lang="en-US" sz="1400" dirty="0"/>
          </a:p>
        </p:txBody>
      </p:sp>
    </p:spTree>
    <p:extLst>
      <p:ext uri="{BB962C8B-B14F-4D97-AF65-F5344CB8AC3E}">
        <p14:creationId xmlns:p14="http://schemas.microsoft.com/office/powerpoint/2010/main" val="3979653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515" y="679269"/>
            <a:ext cx="11355977" cy="5637032"/>
          </a:xfrm>
        </p:spPr>
        <p:txBody>
          <a:bodyPr>
            <a:noAutofit/>
          </a:bodyPr>
          <a:lstStyle/>
          <a:p>
            <a:pPr marL="457200" indent="-457200" algn="just">
              <a:lnSpc>
                <a:spcPct val="150000"/>
              </a:lnSpc>
              <a:buFont typeface="+mj-lt"/>
              <a:buAutoNum type="arabicPeriod" startAt="5"/>
            </a:pPr>
            <a:r>
              <a:rPr lang="gu-IN" sz="2000" b="1" dirty="0" smtClean="0"/>
              <a:t>નામદાર હાઇકોર્ટ દ્વારા પણ એક જોઇન્ટ ટાસ્કફોર્સ(</a:t>
            </a:r>
            <a:r>
              <a:rPr lang="en-US" sz="2000" b="1" dirty="0" smtClean="0"/>
              <a:t>JTF)</a:t>
            </a:r>
            <a:r>
              <a:rPr lang="gu-IN" sz="2000" b="1" dirty="0" smtClean="0"/>
              <a:t> ની રચના </a:t>
            </a:r>
            <a:r>
              <a:rPr lang="en-US" sz="2000" b="1" dirty="0" smtClean="0"/>
              <a:t>CPCB </a:t>
            </a:r>
            <a:r>
              <a:rPr lang="gu-IN" sz="2000" b="1" dirty="0" smtClean="0"/>
              <a:t>વડોદરાના રીજનલ ડિરેક્ટરના વડપણ હેઠળ કરવામાં આવી છે. જેમાં </a:t>
            </a:r>
            <a:r>
              <a:rPr lang="en-US" sz="2000" b="1" dirty="0" smtClean="0"/>
              <a:t>CPCB </a:t>
            </a:r>
            <a:r>
              <a:rPr lang="gu-IN" sz="2000" b="1" dirty="0" smtClean="0"/>
              <a:t>ઉપરાંત </a:t>
            </a:r>
            <a:r>
              <a:rPr lang="en-US" sz="2000" b="1" dirty="0" smtClean="0"/>
              <a:t>GPCB,</a:t>
            </a:r>
            <a:r>
              <a:rPr lang="gu-IN" sz="2000" b="1" dirty="0" smtClean="0"/>
              <a:t> </a:t>
            </a:r>
            <a:r>
              <a:rPr lang="en-US" sz="2000" b="1" dirty="0" smtClean="0"/>
              <a:t>AMC,</a:t>
            </a:r>
            <a:r>
              <a:rPr lang="gu-IN" sz="2000" b="1" dirty="0" smtClean="0"/>
              <a:t> પોલીસ વિભાગ</a:t>
            </a:r>
            <a:r>
              <a:rPr lang="en-US" sz="2000" b="1" dirty="0" smtClean="0"/>
              <a:t>,</a:t>
            </a:r>
            <a:r>
              <a:rPr lang="gu-IN" sz="2000" b="1" dirty="0" smtClean="0"/>
              <a:t> ગુજરાત ઈકોલોજી સોસાયટી</a:t>
            </a:r>
            <a:r>
              <a:rPr lang="en-US" sz="2000" b="1" dirty="0" smtClean="0"/>
              <a:t>,</a:t>
            </a:r>
            <a:r>
              <a:rPr lang="gu-IN" sz="2000" b="1" dirty="0" smtClean="0"/>
              <a:t> પર્યાવરણ સમિતિ</a:t>
            </a:r>
            <a:r>
              <a:rPr lang="en-US" sz="2000" b="1" dirty="0" smtClean="0"/>
              <a:t>,</a:t>
            </a:r>
            <a:r>
              <a:rPr lang="gu-IN" sz="2000" b="1" dirty="0" smtClean="0"/>
              <a:t> ટોરેન્ટ પાવર વગેરેના પ્રતિનિધિઓ રાખવામાં આવેલ છે.</a:t>
            </a:r>
          </a:p>
          <a:p>
            <a:pPr marL="457200" lvl="0" indent="-457200" algn="just">
              <a:lnSpc>
                <a:spcPct val="150000"/>
              </a:lnSpc>
              <a:buFont typeface="+mj-lt"/>
              <a:buAutoNum type="arabicPeriod" startAt="5"/>
            </a:pPr>
            <a:r>
              <a:rPr lang="gu-IN" sz="2000" b="1" dirty="0" smtClean="0"/>
              <a:t>આ </a:t>
            </a:r>
            <a:r>
              <a:rPr lang="en-US" sz="2000" b="1" dirty="0" smtClean="0"/>
              <a:t>JTF</a:t>
            </a:r>
            <a:r>
              <a:rPr lang="gu-IN" sz="2000" b="1" dirty="0" smtClean="0"/>
              <a:t> કમિટીની પ્રથમ મીટીંગ તા. </a:t>
            </a:r>
            <a:r>
              <a:rPr lang="gu-IN" sz="2000" b="1" dirty="0" smtClean="0"/>
              <a:t>૨૨-૦૯-૨૦૨૧ ના </a:t>
            </a:r>
            <a:r>
              <a:rPr lang="gu-IN" sz="2000" b="1" dirty="0" smtClean="0"/>
              <a:t>રોજ વડોદરામાં </a:t>
            </a:r>
            <a:r>
              <a:rPr lang="en-US" sz="2000" b="1" dirty="0" smtClean="0"/>
              <a:t>CPCB </a:t>
            </a:r>
            <a:r>
              <a:rPr lang="gu-IN" sz="2000" b="1" dirty="0" smtClean="0"/>
              <a:t>ખાતે થયેલ. જેમાં </a:t>
            </a:r>
            <a:r>
              <a:rPr lang="en-US" sz="2000" b="1" dirty="0" smtClean="0"/>
              <a:t>AMC </a:t>
            </a:r>
            <a:r>
              <a:rPr lang="gu-IN" sz="2000" b="1" dirty="0" smtClean="0"/>
              <a:t>દ્વારા જણાવેલ કે અમદાવાદમાં આશરે 1200 </a:t>
            </a:r>
            <a:r>
              <a:rPr lang="en-US" sz="2000" b="1" dirty="0" smtClean="0"/>
              <a:t>MLD </a:t>
            </a:r>
            <a:r>
              <a:rPr lang="gu-IN" sz="2000" b="1" dirty="0" smtClean="0"/>
              <a:t>જેટલું સિવેજ જનરેશન થાય છે.</a:t>
            </a:r>
            <a:endParaRPr lang="en-US" sz="2000" b="1" dirty="0" smtClean="0"/>
          </a:p>
          <a:p>
            <a:pPr marL="457200" lvl="0" indent="-457200" algn="just">
              <a:lnSpc>
                <a:spcPct val="150000"/>
              </a:lnSpc>
              <a:buFont typeface="+mj-lt"/>
              <a:buAutoNum type="arabicPeriod" startAt="5"/>
            </a:pPr>
            <a:r>
              <a:rPr lang="en-US" sz="2000" b="1" dirty="0" smtClean="0"/>
              <a:t>GPCB </a:t>
            </a:r>
            <a:r>
              <a:rPr lang="gu-IN" sz="2000" b="1" dirty="0" smtClean="0"/>
              <a:t>દ્વારા જણાવવામાં આવેલ કે </a:t>
            </a:r>
            <a:r>
              <a:rPr lang="en-US" sz="2000" b="1" dirty="0" smtClean="0"/>
              <a:t>GPCB </a:t>
            </a:r>
            <a:r>
              <a:rPr lang="gu-IN" sz="2000" b="1" dirty="0" smtClean="0"/>
              <a:t>દ્વારા કોઈપણ ઉદ્યોગને </a:t>
            </a:r>
            <a:r>
              <a:rPr lang="en-US" sz="2000" b="1" dirty="0" smtClean="0"/>
              <a:t>AMC </a:t>
            </a:r>
            <a:r>
              <a:rPr lang="gu-IN" sz="2000" b="1" dirty="0" smtClean="0"/>
              <a:t>ની ડ્રેનેજ લાઇનમાં ડિસ્ચાર્જ કરવાની પરમીશન આપેલ નથી. </a:t>
            </a:r>
            <a:r>
              <a:rPr lang="en-US" sz="2000" b="1" dirty="0" smtClean="0"/>
              <a:t>GPCB </a:t>
            </a:r>
            <a:r>
              <a:rPr lang="gu-IN" sz="2000" b="1" dirty="0" smtClean="0"/>
              <a:t>દ્વારા સાબરમતી નદીમાં વિવિધ ડિસ્ચાર્જ પોઈન્ટની પણ માહિતી આપવામાં આવેલ.</a:t>
            </a:r>
            <a:endParaRPr lang="en-US" sz="2000" b="1" dirty="0" smtClean="0"/>
          </a:p>
          <a:p>
            <a:pPr marL="457200" lvl="0" indent="-457200" algn="just">
              <a:lnSpc>
                <a:spcPct val="150000"/>
              </a:lnSpc>
              <a:buFont typeface="+mj-lt"/>
              <a:buAutoNum type="arabicPeriod" startAt="5"/>
            </a:pPr>
            <a:r>
              <a:rPr lang="en-US" sz="2000" b="1" dirty="0" smtClean="0"/>
              <a:t>JTF </a:t>
            </a:r>
            <a:r>
              <a:rPr lang="gu-IN" sz="2000" b="1" dirty="0" smtClean="0"/>
              <a:t>દ્વારા ઓક્ટોબર </a:t>
            </a:r>
            <a:r>
              <a:rPr lang="gu-IN" sz="2000" b="1" dirty="0" smtClean="0"/>
              <a:t>૨૦૨૧ ના </a:t>
            </a:r>
            <a:r>
              <a:rPr lang="gu-IN" sz="2000" b="1" dirty="0" smtClean="0"/>
              <a:t>પ્રથમ અથવા બીજા સપ્તાહમાં સ્થળ મુલાકાત લેવામાં આવશે જેમાં સાબરમતી નદીમાં હાંસોલ થી શરૂ કરીને વૌંઠા સુધીનો સમગ્ર સ્ટ્રેચ આવરી લેવામાં આવશે.</a:t>
            </a:r>
            <a:endParaRPr lang="en-US" sz="2000" b="1" dirty="0" smtClean="0"/>
          </a:p>
          <a:p>
            <a:pPr marL="457200" lvl="0" indent="-457200" algn="just">
              <a:lnSpc>
                <a:spcPct val="150000"/>
              </a:lnSpc>
              <a:buFont typeface="+mj-lt"/>
              <a:buAutoNum type="arabicPeriod" startAt="5"/>
            </a:pPr>
            <a:r>
              <a:rPr lang="en-US" sz="2000" b="1" dirty="0" smtClean="0"/>
              <a:t>AMC </a:t>
            </a:r>
            <a:r>
              <a:rPr lang="gu-IN" sz="2000" b="1" dirty="0" smtClean="0"/>
              <a:t>દ્વારા પરમીશન વગર ડ્રેનેજ લાઈનમાં ડિસ્ચાર્જ કરતા ઉદ્યોગોને ઓળખવામાં આવશે.</a:t>
            </a:r>
            <a:endParaRPr lang="en-US" sz="2000" b="1" dirty="0" smtClean="0"/>
          </a:p>
        </p:txBody>
      </p:sp>
    </p:spTree>
    <p:extLst>
      <p:ext uri="{BB962C8B-B14F-4D97-AF65-F5344CB8AC3E}">
        <p14:creationId xmlns:p14="http://schemas.microsoft.com/office/powerpoint/2010/main" val="51810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6910" y="449670"/>
            <a:ext cx="10515600" cy="4351338"/>
          </a:xfrm>
        </p:spPr>
        <p:txBody>
          <a:bodyPr>
            <a:noAutofit/>
          </a:bodyPr>
          <a:lstStyle/>
          <a:p>
            <a:pPr marL="457200" indent="-457200" algn="just">
              <a:lnSpc>
                <a:spcPct val="150000"/>
              </a:lnSpc>
              <a:buFont typeface="+mj-lt"/>
              <a:buAutoNum type="arabicPeriod" startAt="10"/>
            </a:pPr>
            <a:r>
              <a:rPr lang="en-US" sz="2200" b="1" dirty="0" smtClean="0"/>
              <a:t>CETP</a:t>
            </a:r>
            <a:r>
              <a:rPr lang="gu-IN" sz="2200" b="1" dirty="0" smtClean="0"/>
              <a:t> દ્વારા ઓનલાઈન મોનીટરીંગ સીસ્ટમ લગાવવામાં આવશે. છેલ્લા 06 માસમાં </a:t>
            </a:r>
            <a:r>
              <a:rPr lang="en-US" sz="2200" b="1" dirty="0" smtClean="0"/>
              <a:t>CETP </a:t>
            </a:r>
            <a:r>
              <a:rPr lang="gu-IN" sz="2200" b="1" dirty="0" smtClean="0"/>
              <a:t>માં ઇનલેટ અને આઉટલેટના રીપોર્ટ </a:t>
            </a:r>
            <a:r>
              <a:rPr lang="en-US" sz="2200" b="1" dirty="0" smtClean="0"/>
              <a:t>GPCB </a:t>
            </a:r>
            <a:r>
              <a:rPr lang="gu-IN" sz="2200" b="1" dirty="0" smtClean="0"/>
              <a:t>દ્વારા </a:t>
            </a:r>
            <a:r>
              <a:rPr lang="en-US" sz="2200" b="1" dirty="0" smtClean="0"/>
              <a:t>JTF </a:t>
            </a:r>
            <a:r>
              <a:rPr lang="gu-IN" sz="2200" b="1" dirty="0" smtClean="0"/>
              <a:t>ને આપવામાં આવશે. </a:t>
            </a:r>
            <a:r>
              <a:rPr lang="en-US" sz="2200" b="1" dirty="0" smtClean="0"/>
              <a:t>GPCB </a:t>
            </a:r>
            <a:r>
              <a:rPr lang="gu-IN" sz="2200" b="1" dirty="0" smtClean="0"/>
              <a:t>દ્વારા </a:t>
            </a:r>
            <a:r>
              <a:rPr lang="en-US" sz="2200" b="1" dirty="0" smtClean="0"/>
              <a:t>AMC </a:t>
            </a:r>
            <a:r>
              <a:rPr lang="gu-IN" sz="2200" b="1" dirty="0" smtClean="0"/>
              <a:t>ની સાથે રહીને સાબરમતી નદીમાં પડતાં તમામ આઉટફોલ ના સેમ્પલ લેવામાં આવશે.</a:t>
            </a:r>
          </a:p>
          <a:p>
            <a:pPr marL="457200" lvl="0" indent="-457200" algn="just">
              <a:lnSpc>
                <a:spcPct val="150000"/>
              </a:lnSpc>
              <a:buFont typeface="+mj-lt"/>
              <a:buAutoNum type="arabicPeriod" startAt="10"/>
            </a:pPr>
            <a:r>
              <a:rPr lang="en-US" sz="2200" b="1" dirty="0" smtClean="0"/>
              <a:t>GPCB </a:t>
            </a:r>
            <a:r>
              <a:rPr lang="gu-IN" sz="2200" b="1" dirty="0" smtClean="0"/>
              <a:t>દ્વારા ડિફોલ્ટર </a:t>
            </a:r>
            <a:r>
              <a:rPr lang="en-US" sz="2200" b="1" dirty="0" smtClean="0"/>
              <a:t>CETP </a:t>
            </a:r>
            <a:r>
              <a:rPr lang="gu-IN" sz="2200" b="1" dirty="0" smtClean="0"/>
              <a:t>અને તેના મેમ્બર સામે કડક પગલાં લેવામાં આવશે.</a:t>
            </a:r>
            <a:endParaRPr lang="en-US" sz="2200" b="1" dirty="0" smtClean="0"/>
          </a:p>
          <a:p>
            <a:pPr marL="457200" lvl="0" indent="-457200" algn="just">
              <a:lnSpc>
                <a:spcPct val="150000"/>
              </a:lnSpc>
              <a:buFont typeface="+mj-lt"/>
              <a:buAutoNum type="arabicPeriod" startAt="10"/>
            </a:pPr>
            <a:r>
              <a:rPr lang="gu-IN" sz="2200" b="1" dirty="0" smtClean="0"/>
              <a:t>નામદાર નેશનલ ગ્રીન </a:t>
            </a:r>
            <a:r>
              <a:rPr lang="gu-IN" sz="2200" b="1" dirty="0" smtClean="0"/>
              <a:t>ટ્રિબ્યુનલ (</a:t>
            </a:r>
            <a:r>
              <a:rPr lang="en-US" sz="2200" b="1" dirty="0" smtClean="0"/>
              <a:t>NGT)</a:t>
            </a:r>
            <a:r>
              <a:rPr lang="gu-IN" sz="2200" b="1" dirty="0" smtClean="0"/>
              <a:t> ના </a:t>
            </a:r>
            <a:r>
              <a:rPr lang="gu-IN" sz="2200" b="1" dirty="0" smtClean="0"/>
              <a:t>૨૨-૦૨-૨૦૨૧ ના </a:t>
            </a:r>
            <a:r>
              <a:rPr lang="gu-IN" sz="2200" b="1" dirty="0" smtClean="0"/>
              <a:t>હુકમ પ્રમાણે </a:t>
            </a:r>
            <a:r>
              <a:rPr lang="en-US" sz="2200" b="1" dirty="0" smtClean="0"/>
              <a:t>Environment Compensation</a:t>
            </a:r>
            <a:r>
              <a:rPr lang="gu-IN" sz="2200" b="1" dirty="0" smtClean="0"/>
              <a:t> લેવામાં આવશે.</a:t>
            </a:r>
            <a:endParaRPr lang="en-US" sz="2200" b="1" dirty="0" smtClean="0"/>
          </a:p>
          <a:p>
            <a:pPr marL="457200" lvl="0" indent="-457200" algn="just">
              <a:lnSpc>
                <a:spcPct val="150000"/>
              </a:lnSpc>
              <a:buFont typeface="+mj-lt"/>
              <a:buAutoNum type="arabicPeriod" startAt="10"/>
            </a:pPr>
            <a:r>
              <a:rPr lang="en-US" sz="2200" b="1" dirty="0" smtClean="0"/>
              <a:t>GPCB/JTF </a:t>
            </a:r>
            <a:r>
              <a:rPr lang="gu-IN" sz="2200" b="1" dirty="0" smtClean="0"/>
              <a:t>દ્વારા એસ્ટેટ પ્રમાણે ઇન્સ્પેક્શન કરવામાં આવશે.</a:t>
            </a:r>
            <a:r>
              <a:rPr lang="en-US" sz="2200" dirty="0" smtClean="0"/>
              <a:t> </a:t>
            </a:r>
          </a:p>
          <a:p>
            <a:pPr marL="457200" lvl="0" indent="-457200" algn="just">
              <a:lnSpc>
                <a:spcPct val="150000"/>
              </a:lnSpc>
              <a:buFont typeface="+mj-lt"/>
              <a:buAutoNum type="arabicPeriod" startAt="10"/>
            </a:pPr>
            <a:r>
              <a:rPr lang="en-US" sz="2200" b="1" dirty="0" smtClean="0"/>
              <a:t>GIDC </a:t>
            </a:r>
            <a:r>
              <a:rPr lang="gu-IN" sz="2200" b="1" dirty="0" smtClean="0"/>
              <a:t>દ્વારા મેમ્બર ઉદ્યોગને ડોમેસ્ટીક વેસ્ટ વૉટર માટે ડ્રેનેજ કનેક્શન આપવામાં આવે જેથી </a:t>
            </a:r>
            <a:r>
              <a:rPr lang="en-US" sz="2200" b="1" dirty="0" smtClean="0"/>
              <a:t>CETP </a:t>
            </a:r>
            <a:r>
              <a:rPr lang="gu-IN" sz="2200" b="1" dirty="0" smtClean="0"/>
              <a:t>ને આઉટલેટ નોર્મ્સમાં ડાયલ્યુશન મળી શકે.</a:t>
            </a:r>
            <a:endParaRPr lang="en-US" sz="2200" dirty="0"/>
          </a:p>
        </p:txBody>
      </p:sp>
    </p:spTree>
    <p:extLst>
      <p:ext uri="{BB962C8B-B14F-4D97-AF65-F5344CB8AC3E}">
        <p14:creationId xmlns:p14="http://schemas.microsoft.com/office/powerpoint/2010/main" val="1455977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56416"/>
            <a:ext cx="10515600" cy="1325563"/>
          </a:xfrm>
        </p:spPr>
        <p:txBody>
          <a:bodyPr>
            <a:noAutofit/>
          </a:bodyPr>
          <a:lstStyle/>
          <a:p>
            <a:pPr algn="just">
              <a:lnSpc>
                <a:spcPct val="150000"/>
              </a:lnSpc>
            </a:pPr>
            <a:r>
              <a:rPr lang="en-US" sz="2800" b="1" dirty="0"/>
              <a:t>JTF </a:t>
            </a:r>
            <a:r>
              <a:rPr lang="gu-IN" sz="2800" b="1" dirty="0" smtClean="0"/>
              <a:t>ની મીટીંગમાં ચર્ચાયેલ મુદ્દાના આધારે નામદાર હાઇકોર્ટ દ્વારા હુકમો કરવામાં આવેલ છે. જેના મુખ્ય અંશો નીચે મુજબ છે.</a:t>
            </a:r>
            <a:endParaRPr lang="en-US" sz="2800" dirty="0"/>
          </a:p>
        </p:txBody>
      </p:sp>
      <p:sp>
        <p:nvSpPr>
          <p:cNvPr id="3" name="Content Placeholder 2"/>
          <p:cNvSpPr>
            <a:spLocks noGrp="1"/>
          </p:cNvSpPr>
          <p:nvPr>
            <p:ph idx="1"/>
          </p:nvPr>
        </p:nvSpPr>
        <p:spPr/>
        <p:txBody>
          <a:bodyPr>
            <a:noAutofit/>
          </a:bodyPr>
          <a:lstStyle/>
          <a:p>
            <a:pPr marL="342900" lvl="0" indent="-342900" algn="just">
              <a:lnSpc>
                <a:spcPct val="160000"/>
              </a:lnSpc>
              <a:buFont typeface="+mj-lt"/>
              <a:buAutoNum type="arabicPeriod"/>
            </a:pPr>
            <a:r>
              <a:rPr lang="en-US" sz="2000" b="1" dirty="0" smtClean="0"/>
              <a:t>JTF </a:t>
            </a:r>
            <a:r>
              <a:rPr lang="gu-IN" sz="2000" b="1" dirty="0"/>
              <a:t>ઓક્ટોબર </a:t>
            </a:r>
            <a:r>
              <a:rPr lang="gu-IN" sz="2000" b="1" dirty="0" smtClean="0"/>
              <a:t>૨૦૨૧ ના </a:t>
            </a:r>
            <a:r>
              <a:rPr lang="gu-IN" sz="2000" b="1" dirty="0"/>
              <a:t>પ્રથમ અથવા બીજા સપ્તાહમાં ઇન્સ્પેક્શન કરશે અને તેનો રીપોર્ટ નામદાર હાઇકોર્ટમાં કોર્ટમિત્ર મારફતે રજૂ કરશે.</a:t>
            </a:r>
            <a:endParaRPr lang="en-US" sz="2000" dirty="0"/>
          </a:p>
          <a:p>
            <a:pPr marL="342900" lvl="0" indent="-342900" algn="just">
              <a:lnSpc>
                <a:spcPct val="160000"/>
              </a:lnSpc>
              <a:buFont typeface="+mj-lt"/>
              <a:buAutoNum type="arabicPeriod"/>
            </a:pPr>
            <a:r>
              <a:rPr lang="en-US" sz="2000" b="1" dirty="0"/>
              <a:t>GPCB </a:t>
            </a:r>
            <a:r>
              <a:rPr lang="gu-IN" sz="2000" b="1" dirty="0"/>
              <a:t>દ્વારા તમામ </a:t>
            </a:r>
            <a:r>
              <a:rPr lang="en-US" sz="2000" b="1" dirty="0"/>
              <a:t>CETP </a:t>
            </a:r>
            <a:r>
              <a:rPr lang="gu-IN" sz="2000" b="1" dirty="0"/>
              <a:t>ની માહિતી </a:t>
            </a:r>
            <a:r>
              <a:rPr lang="en-US" sz="2000" b="1" dirty="0"/>
              <a:t>JTF </a:t>
            </a:r>
            <a:r>
              <a:rPr lang="gu-IN" sz="2000" b="1" dirty="0"/>
              <a:t>ને તા. </a:t>
            </a:r>
            <a:r>
              <a:rPr lang="gu-IN" sz="2000" b="1" dirty="0" smtClean="0"/>
              <a:t>૦૭-૧૦-૨૦૨૧ પહેલા </a:t>
            </a:r>
            <a:r>
              <a:rPr lang="gu-IN" sz="2000" b="1" dirty="0"/>
              <a:t>આપવામાં આવશે.</a:t>
            </a:r>
            <a:endParaRPr lang="en-US" sz="2000" dirty="0"/>
          </a:p>
          <a:p>
            <a:pPr marL="342900" lvl="0" indent="-342900" algn="just">
              <a:lnSpc>
                <a:spcPct val="160000"/>
              </a:lnSpc>
              <a:buFont typeface="+mj-lt"/>
              <a:buAutoNum type="arabicPeriod"/>
            </a:pPr>
            <a:r>
              <a:rPr lang="en-US" sz="2000" b="1" dirty="0"/>
              <a:t>JTF </a:t>
            </a:r>
            <a:r>
              <a:rPr lang="gu-IN" sz="2000" b="1" dirty="0"/>
              <a:t>દ્વારા તમામ </a:t>
            </a:r>
            <a:r>
              <a:rPr lang="en-US" sz="2000" b="1" dirty="0"/>
              <a:t>STP </a:t>
            </a:r>
            <a:r>
              <a:rPr lang="gu-IN" sz="2000" b="1" dirty="0"/>
              <a:t>તથા </a:t>
            </a:r>
            <a:r>
              <a:rPr lang="en-US" sz="2000" b="1" dirty="0"/>
              <a:t>CETP </a:t>
            </a:r>
            <a:r>
              <a:rPr lang="gu-IN" sz="2000" b="1" dirty="0"/>
              <a:t>ની મુલાકાત લેવામાં આવશે અને તેનો રીપોર્ટ હવે પછીની સુનાવણીની તારીખમાં રજુ કરવામાં આવશે. </a:t>
            </a:r>
            <a:r>
              <a:rPr lang="en-US" sz="2000" b="1" dirty="0"/>
              <a:t>JTF </a:t>
            </a:r>
            <a:r>
              <a:rPr lang="gu-IN" sz="2000" b="1" dirty="0"/>
              <a:t>દ્વારા </a:t>
            </a:r>
            <a:r>
              <a:rPr lang="en-US" sz="2000" b="1" dirty="0"/>
              <a:t>CETP</a:t>
            </a:r>
            <a:r>
              <a:rPr lang="gu-IN" sz="2000" b="1" dirty="0"/>
              <a:t> નું સંચાલન કરતા એસોસીએશન સાથે મીટીંગ પણ કરવામાં આવશે.</a:t>
            </a:r>
            <a:endParaRPr lang="en-US" sz="2000" dirty="0"/>
          </a:p>
          <a:p>
            <a:pPr marL="342900" lvl="0" indent="-342900" algn="just">
              <a:lnSpc>
                <a:spcPct val="160000"/>
              </a:lnSpc>
              <a:buFont typeface="+mj-lt"/>
              <a:buAutoNum type="arabicPeriod"/>
            </a:pPr>
            <a:r>
              <a:rPr lang="en-US" sz="2000" b="1" dirty="0"/>
              <a:t>GPCB/JTF </a:t>
            </a:r>
            <a:r>
              <a:rPr lang="gu-IN" sz="2000" b="1" dirty="0"/>
              <a:t>દ્વારા તમામ એકમોનું ઇન્સ્પેક્શન કરવામાં આવશે.</a:t>
            </a:r>
            <a:endParaRPr lang="en-US" sz="2000" dirty="0"/>
          </a:p>
          <a:p>
            <a:pPr marL="342900" lvl="0" indent="-342900" algn="just">
              <a:lnSpc>
                <a:spcPct val="160000"/>
              </a:lnSpc>
              <a:buFont typeface="+mj-lt"/>
              <a:buAutoNum type="arabicPeriod"/>
            </a:pPr>
            <a:r>
              <a:rPr lang="en-US" sz="2000" b="1" dirty="0"/>
              <a:t>CETP </a:t>
            </a:r>
            <a:r>
              <a:rPr lang="gu-IN" sz="2000" b="1" dirty="0"/>
              <a:t>માં </a:t>
            </a:r>
            <a:r>
              <a:rPr lang="en-US" sz="2000" b="1" dirty="0"/>
              <a:t>CCTV </a:t>
            </a:r>
            <a:r>
              <a:rPr lang="gu-IN" sz="2000" b="1" dirty="0"/>
              <a:t>તેમજ </a:t>
            </a:r>
            <a:r>
              <a:rPr lang="en-US" sz="2000" b="1" dirty="0"/>
              <a:t>SCADA </a:t>
            </a:r>
            <a:r>
              <a:rPr lang="gu-IN" sz="2000" b="1" dirty="0"/>
              <a:t>સીસ્ટમ લગાવી મોનીટરીંગ કરવું</a:t>
            </a:r>
            <a:r>
              <a:rPr lang="gu-IN" sz="2000" b="1" dirty="0" smtClean="0"/>
              <a:t>.</a:t>
            </a:r>
            <a:endParaRPr lang="en-US" sz="2000" dirty="0"/>
          </a:p>
        </p:txBody>
      </p:sp>
    </p:spTree>
    <p:extLst>
      <p:ext uri="{BB962C8B-B14F-4D97-AF65-F5344CB8AC3E}">
        <p14:creationId xmlns:p14="http://schemas.microsoft.com/office/powerpoint/2010/main" val="3165894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1411" y="597716"/>
            <a:ext cx="10515600" cy="4351338"/>
          </a:xfrm>
        </p:spPr>
        <p:txBody>
          <a:bodyPr>
            <a:noAutofit/>
          </a:bodyPr>
          <a:lstStyle/>
          <a:p>
            <a:pPr marL="514350" lvl="0" indent="-514350" algn="just">
              <a:lnSpc>
                <a:spcPct val="160000"/>
              </a:lnSpc>
              <a:buFont typeface="+mj-lt"/>
              <a:buAutoNum type="arabicPeriod" startAt="6"/>
            </a:pPr>
            <a:r>
              <a:rPr lang="en-US" sz="2000" b="1" dirty="0" smtClean="0"/>
              <a:t>AMC </a:t>
            </a:r>
            <a:r>
              <a:rPr lang="gu-IN" sz="2000" b="1" dirty="0" smtClean="0"/>
              <a:t>દ્વારા અનટ્રીટેડ અથવા પાર્શિયલી ટ્રીટેડ વેસ્ટ વૉટર ડિસ્ચાર્જ કરતાં એકમોનું પાણી તેમજ ડ્રેનેજ કનેક્શન કાપવામાં આવશે.</a:t>
            </a:r>
            <a:endParaRPr lang="en-US" sz="2000" dirty="0" smtClean="0"/>
          </a:p>
          <a:p>
            <a:pPr marL="514350" lvl="0" indent="-514350" algn="just">
              <a:lnSpc>
                <a:spcPct val="160000"/>
              </a:lnSpc>
              <a:buFont typeface="+mj-lt"/>
              <a:buAutoNum type="arabicPeriod" startAt="6"/>
            </a:pPr>
            <a:r>
              <a:rPr lang="en-US" sz="2000" b="1" dirty="0" smtClean="0"/>
              <a:t>GIDC </a:t>
            </a:r>
            <a:r>
              <a:rPr lang="gu-IN" sz="2000" b="1" dirty="0" smtClean="0"/>
              <a:t>દ્વારા એસ્ટેટમાં આવેલા એકમોને ડોમેસ્ટીક વેસ્ટ વૉટર ડિસ્ચાર્જ માટે અલગ કનેક્શન આપવામાં આવે જેથી </a:t>
            </a:r>
            <a:r>
              <a:rPr lang="en-US" sz="2000" b="1" dirty="0" smtClean="0"/>
              <a:t>CETP </a:t>
            </a:r>
            <a:r>
              <a:rPr lang="gu-IN" sz="2000" b="1" dirty="0" smtClean="0"/>
              <a:t>ના આઉટલેટમાં ડાયલ્યુશન મળી શકે.</a:t>
            </a:r>
            <a:endParaRPr lang="en-US" sz="2000" dirty="0" smtClean="0"/>
          </a:p>
          <a:p>
            <a:pPr marL="514350" lvl="0" indent="-514350" algn="just">
              <a:lnSpc>
                <a:spcPct val="160000"/>
              </a:lnSpc>
              <a:buFont typeface="+mj-lt"/>
              <a:buAutoNum type="arabicPeriod" startAt="6"/>
            </a:pPr>
            <a:r>
              <a:rPr lang="gu-IN" sz="2000" b="1" dirty="0" smtClean="0"/>
              <a:t>મિરોલી પિયત સહકારી મંડળી દ્વારા </a:t>
            </a:r>
            <a:r>
              <a:rPr lang="gu-IN" sz="2000" b="1" dirty="0" smtClean="0"/>
              <a:t>૦૨ અઠવાડિયામાં </a:t>
            </a:r>
            <a:r>
              <a:rPr lang="gu-IN" sz="2000" b="1" dirty="0" smtClean="0"/>
              <a:t>બોરવેલ ચાલુ થાય તે માટેના જરૂરી પગલાં લેવા જેથી બોરવેલનું પાણી ખેતીવાડીમાં વાપરી શકાય. જેની ચકાસણી </a:t>
            </a:r>
            <a:r>
              <a:rPr lang="en-US" sz="2000" b="1" dirty="0" smtClean="0"/>
              <a:t>GPCB </a:t>
            </a:r>
            <a:r>
              <a:rPr lang="gu-IN" sz="2000" b="1" dirty="0" smtClean="0"/>
              <a:t>દ્વારા કરવામાં આવશે.</a:t>
            </a:r>
            <a:endParaRPr lang="en-US" sz="2000" dirty="0" smtClean="0"/>
          </a:p>
          <a:p>
            <a:pPr marL="514350" lvl="0" indent="-514350" algn="just">
              <a:lnSpc>
                <a:spcPct val="160000"/>
              </a:lnSpc>
              <a:buFont typeface="+mj-lt"/>
              <a:buAutoNum type="arabicPeriod" startAt="6"/>
            </a:pPr>
            <a:r>
              <a:rPr lang="en-US" sz="2000" b="1" dirty="0" smtClean="0"/>
              <a:t>JTF </a:t>
            </a:r>
            <a:r>
              <a:rPr lang="gu-IN" sz="2000" b="1" dirty="0" smtClean="0"/>
              <a:t>ના કોઈપણ સભ્ય દ્વારા કોઈપણ એકમનું ઇન્સ્પેક્શન હાથ ધરવામાં આવશે.</a:t>
            </a:r>
            <a:endParaRPr lang="en-US" sz="2000" b="1" dirty="0" smtClean="0"/>
          </a:p>
          <a:p>
            <a:pPr marL="0" indent="0" algn="just">
              <a:lnSpc>
                <a:spcPct val="160000"/>
              </a:lnSpc>
              <a:buNone/>
            </a:pPr>
            <a:r>
              <a:rPr lang="gu-IN" sz="2000" b="1" dirty="0" smtClean="0"/>
              <a:t>હવે પછીની મુદત તા. </a:t>
            </a:r>
            <a:r>
              <a:rPr lang="gu-IN" sz="2000" b="1" dirty="0" smtClean="0"/>
              <a:t>૨૧-૧૦-૨૦૨૧ ના </a:t>
            </a:r>
            <a:r>
              <a:rPr lang="gu-IN" sz="2000" b="1" dirty="0" smtClean="0"/>
              <a:t>રોજ રાખવામાં આવેલ છે.</a:t>
            </a:r>
            <a:endParaRPr lang="en-US" sz="2000" dirty="0" smtClean="0"/>
          </a:p>
          <a:p>
            <a:pPr algn="just"/>
            <a:endParaRPr lang="en-US" sz="2000" dirty="0"/>
          </a:p>
        </p:txBody>
      </p:sp>
    </p:spTree>
    <p:extLst>
      <p:ext uri="{BB962C8B-B14F-4D97-AF65-F5344CB8AC3E}">
        <p14:creationId xmlns:p14="http://schemas.microsoft.com/office/powerpoint/2010/main" val="2092513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cs typeface="+mj-cs"/>
              </a:rPr>
              <a:t>CETP </a:t>
            </a:r>
            <a:r>
              <a:rPr lang="gu-IN" b="1" u="sng" dirty="0" smtClean="0">
                <a:cs typeface="+mj-cs"/>
              </a:rPr>
              <a:t>દ્વારા ધ્યાનમાં રાખવા માટેના મુદ્દા</a:t>
            </a:r>
            <a:endParaRPr lang="en-US" dirty="0"/>
          </a:p>
        </p:txBody>
      </p:sp>
      <p:sp>
        <p:nvSpPr>
          <p:cNvPr id="3" name="Content Placeholder 2"/>
          <p:cNvSpPr>
            <a:spLocks noGrp="1"/>
          </p:cNvSpPr>
          <p:nvPr>
            <p:ph idx="1"/>
          </p:nvPr>
        </p:nvSpPr>
        <p:spPr/>
        <p:txBody>
          <a:bodyPr>
            <a:noAutofit/>
          </a:bodyPr>
          <a:lstStyle/>
          <a:p>
            <a:pPr marL="342900" lvl="0" indent="-342900" algn="just">
              <a:lnSpc>
                <a:spcPct val="150000"/>
              </a:lnSpc>
              <a:buFont typeface="+mj-lt"/>
              <a:buAutoNum type="arabicPeriod"/>
            </a:pPr>
            <a:r>
              <a:rPr lang="gu-IN" sz="2200" b="1" dirty="0" smtClean="0"/>
              <a:t>તાત્કાલિક </a:t>
            </a:r>
            <a:r>
              <a:rPr lang="gu-IN" sz="2200" b="1" dirty="0"/>
              <a:t>ધોરણે </a:t>
            </a:r>
            <a:r>
              <a:rPr lang="en-US" sz="2200" b="1" dirty="0"/>
              <a:t>FCR </a:t>
            </a:r>
            <a:r>
              <a:rPr lang="gu-IN" sz="2200" b="1" dirty="0"/>
              <a:t>ચાલુ કરી </a:t>
            </a:r>
            <a:r>
              <a:rPr lang="en-US" sz="2200" b="1" dirty="0"/>
              <a:t>COD </a:t>
            </a:r>
            <a:r>
              <a:rPr lang="gu-IN" sz="2200" b="1" dirty="0"/>
              <a:t>અને કલરના ક્રાયટેરીયા </a:t>
            </a:r>
            <a:r>
              <a:rPr lang="en-US" sz="2200" b="1" dirty="0"/>
              <a:t>GPCB </a:t>
            </a:r>
            <a:r>
              <a:rPr lang="gu-IN" sz="2200" b="1" dirty="0"/>
              <a:t>નોર્મ્સ પ્રમાણે ડિસ્ચાર્જ  </a:t>
            </a:r>
            <a:r>
              <a:rPr lang="gu-IN" sz="2200" b="1" dirty="0" smtClean="0"/>
              <a:t>કરવા</a:t>
            </a:r>
            <a:r>
              <a:rPr lang="gu-IN" sz="2200" b="1" dirty="0"/>
              <a:t>.</a:t>
            </a:r>
            <a:endParaRPr lang="en-US" sz="2200" dirty="0"/>
          </a:p>
          <a:p>
            <a:pPr marL="342900" lvl="0" indent="-342900" algn="just">
              <a:lnSpc>
                <a:spcPct val="150000"/>
              </a:lnSpc>
              <a:buFont typeface="+mj-lt"/>
              <a:buAutoNum type="arabicPeriod"/>
            </a:pPr>
            <a:r>
              <a:rPr lang="gu-IN" sz="2200" b="1" dirty="0" smtClean="0"/>
              <a:t>જમા </a:t>
            </a:r>
            <a:r>
              <a:rPr lang="gu-IN" sz="2200" b="1" dirty="0"/>
              <a:t>થયેલ સોલીડ વેસ્ટનો તાત્કાલિક ધોરણે નિકાલ કરવો.</a:t>
            </a:r>
            <a:endParaRPr lang="en-US" sz="2200" dirty="0"/>
          </a:p>
          <a:p>
            <a:pPr marL="342900" lvl="0" indent="-342900" algn="just">
              <a:lnSpc>
                <a:spcPct val="150000"/>
              </a:lnSpc>
              <a:buFont typeface="+mj-lt"/>
              <a:buAutoNum type="arabicPeriod"/>
            </a:pPr>
            <a:r>
              <a:rPr lang="gu-IN" sz="2200" b="1" dirty="0" smtClean="0"/>
              <a:t>ડિફોલ્ટર </a:t>
            </a:r>
            <a:r>
              <a:rPr lang="gu-IN" sz="2200" b="1" dirty="0"/>
              <a:t>મેમ્બર યુનિટ પર ખુબજ કડક પગલાં લેવા.</a:t>
            </a:r>
            <a:endParaRPr lang="en-US" sz="2200" dirty="0"/>
          </a:p>
          <a:p>
            <a:pPr marL="342900" lvl="0" indent="-342900" algn="just">
              <a:lnSpc>
                <a:spcPct val="150000"/>
              </a:lnSpc>
              <a:buFont typeface="+mj-lt"/>
              <a:buAutoNum type="arabicPeriod"/>
            </a:pPr>
            <a:r>
              <a:rPr lang="gu-IN" sz="2200" b="1" dirty="0" smtClean="0"/>
              <a:t>તમામ </a:t>
            </a:r>
            <a:r>
              <a:rPr lang="gu-IN" sz="2200" b="1" dirty="0"/>
              <a:t>પ્રકારના રેકોર્ડ્સ અને રીઝલ્ટ હાથવગા રાખવા</a:t>
            </a:r>
            <a:r>
              <a:rPr lang="gu-IN" sz="2200" b="1" dirty="0" smtClean="0"/>
              <a:t>.</a:t>
            </a:r>
            <a:endParaRPr lang="en-US" sz="2200" dirty="0"/>
          </a:p>
        </p:txBody>
      </p:sp>
    </p:spTree>
    <p:extLst>
      <p:ext uri="{BB962C8B-B14F-4D97-AF65-F5344CB8AC3E}">
        <p14:creationId xmlns:p14="http://schemas.microsoft.com/office/powerpoint/2010/main" val="2066935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44794" cy="1325563"/>
          </a:xfrm>
        </p:spPr>
        <p:txBody>
          <a:bodyPr>
            <a:normAutofit/>
          </a:bodyPr>
          <a:lstStyle/>
          <a:p>
            <a:r>
              <a:rPr lang="en-US" b="1" u="sng" dirty="0" smtClean="0"/>
              <a:t>CETP </a:t>
            </a:r>
            <a:r>
              <a:rPr lang="gu-IN" b="1" u="sng" dirty="0" smtClean="0"/>
              <a:t>ના સભ્યોએ ધ્યાનમાં રાખવા માટેના </a:t>
            </a:r>
            <a:r>
              <a:rPr lang="gu-IN" b="1" u="sng" dirty="0" smtClean="0"/>
              <a:t>મુદ્દા</a:t>
            </a:r>
            <a:endParaRPr lang="en-US" dirty="0"/>
          </a:p>
        </p:txBody>
      </p:sp>
      <p:sp>
        <p:nvSpPr>
          <p:cNvPr id="3" name="Content Placeholder 2"/>
          <p:cNvSpPr>
            <a:spLocks noGrp="1"/>
          </p:cNvSpPr>
          <p:nvPr>
            <p:ph idx="1"/>
          </p:nvPr>
        </p:nvSpPr>
        <p:spPr>
          <a:xfrm>
            <a:off x="907868" y="1607911"/>
            <a:ext cx="10515600" cy="4351338"/>
          </a:xfrm>
        </p:spPr>
        <p:txBody>
          <a:bodyPr>
            <a:normAutofit fontScale="77500" lnSpcReduction="20000"/>
          </a:bodyPr>
          <a:lstStyle/>
          <a:p>
            <a:pPr marL="514350" indent="-514350" algn="just">
              <a:lnSpc>
                <a:spcPct val="150000"/>
              </a:lnSpc>
              <a:buFont typeface="+mj-lt"/>
              <a:buAutoNum type="arabicPeriod"/>
            </a:pPr>
            <a:r>
              <a:rPr lang="en-US" b="1" dirty="0" smtClean="0"/>
              <a:t>CETP</a:t>
            </a:r>
            <a:r>
              <a:rPr lang="gu-IN" b="1" dirty="0" smtClean="0"/>
              <a:t> ના ઇનલેટ નોર્મ્સ કરતા વધુ માત્રામાં ડિસ્ચાર્જ ન કરવું.</a:t>
            </a:r>
            <a:endParaRPr lang="en-US" dirty="0" smtClean="0"/>
          </a:p>
          <a:p>
            <a:pPr marL="342900" lvl="0" indent="-342900" algn="just">
              <a:lnSpc>
                <a:spcPct val="150000"/>
              </a:lnSpc>
              <a:buFont typeface="+mj-lt"/>
              <a:buAutoNum type="arabicPeriod"/>
            </a:pPr>
            <a:r>
              <a:rPr lang="gu-IN" b="1" dirty="0" smtClean="0"/>
              <a:t> કોઈપણ પ્રકારના ગેરકાયદેસર કૃત્ય દ્વારા એફલ્યુઇએન્ટ</a:t>
            </a:r>
            <a:r>
              <a:rPr lang="en-US" b="1" dirty="0" smtClean="0"/>
              <a:t>,</a:t>
            </a:r>
            <a:r>
              <a:rPr lang="gu-IN" b="1" dirty="0" smtClean="0"/>
              <a:t> સ્લજ કે એસીડનો નિકાલ ન કરવો.</a:t>
            </a:r>
            <a:endParaRPr lang="en-US" dirty="0" smtClean="0"/>
          </a:p>
          <a:p>
            <a:pPr marL="342900" lvl="0" indent="-342900" algn="just">
              <a:lnSpc>
                <a:spcPct val="150000"/>
              </a:lnSpc>
              <a:buFont typeface="+mj-lt"/>
              <a:buAutoNum type="arabicPeriod"/>
            </a:pPr>
            <a:r>
              <a:rPr lang="en-US" b="1" dirty="0" smtClean="0"/>
              <a:t> </a:t>
            </a:r>
            <a:r>
              <a:rPr lang="gu-IN" b="1" dirty="0" smtClean="0"/>
              <a:t>પોતાના </a:t>
            </a:r>
            <a:r>
              <a:rPr lang="en-US" b="1" dirty="0" smtClean="0"/>
              <a:t>ETP</a:t>
            </a:r>
            <a:r>
              <a:rPr lang="gu-IN" b="1" dirty="0" smtClean="0"/>
              <a:t> ને કાર્યક્ષમ રીતે ચલાવવા.</a:t>
            </a:r>
            <a:endParaRPr lang="en-US" dirty="0" smtClean="0"/>
          </a:p>
          <a:p>
            <a:pPr marL="342900" lvl="0" indent="-342900" algn="just">
              <a:lnSpc>
                <a:spcPct val="150000"/>
              </a:lnSpc>
              <a:buFont typeface="+mj-lt"/>
              <a:buAutoNum type="arabicPeriod"/>
            </a:pPr>
            <a:r>
              <a:rPr lang="gu-IN" b="1" dirty="0" smtClean="0"/>
              <a:t> રેકોર્ડ્સ અને રીઝલ્ટ હાથવગા રાખવા અને જો વીઝીટ થાય તો પોતાના ડેટા તેમને આપી  દેવા.</a:t>
            </a:r>
            <a:endParaRPr lang="en-US" dirty="0" smtClean="0"/>
          </a:p>
          <a:p>
            <a:pPr marL="342900" lvl="0" indent="-342900" algn="just">
              <a:lnSpc>
                <a:spcPct val="150000"/>
              </a:lnSpc>
              <a:buFont typeface="+mj-lt"/>
              <a:buAutoNum type="arabicPeriod"/>
            </a:pPr>
            <a:r>
              <a:rPr lang="gu-IN" b="1" dirty="0" smtClean="0"/>
              <a:t> જેટલો પણ સોલીડ વેસ્ટ જમા થયેલ હોય તેનો તાત્કાલિક ધોરણે નિકાલ કરવો.</a:t>
            </a:r>
            <a:endParaRPr lang="en-US" dirty="0" smtClean="0"/>
          </a:p>
          <a:p>
            <a:pPr marL="342900" lvl="0" indent="-342900" algn="just">
              <a:lnSpc>
                <a:spcPct val="150000"/>
              </a:lnSpc>
              <a:buFont typeface="+mj-lt"/>
              <a:buAutoNum type="arabicPeriod"/>
            </a:pPr>
            <a:r>
              <a:rPr lang="gu-IN" b="1" dirty="0" smtClean="0"/>
              <a:t> સભ્યોએ પોતાના એકમમાં લગાવેલ એર પોલ્યુશનના સાધનો નિયમિત રીતે ચલાવવા.</a:t>
            </a:r>
            <a:endParaRPr lang="en-US" dirty="0"/>
          </a:p>
        </p:txBody>
      </p:sp>
    </p:spTree>
    <p:extLst>
      <p:ext uri="{BB962C8B-B14F-4D97-AF65-F5344CB8AC3E}">
        <p14:creationId xmlns:p14="http://schemas.microsoft.com/office/powerpoint/2010/main" val="155031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446" y="2455182"/>
            <a:ext cx="10515600" cy="1325563"/>
          </a:xfrm>
        </p:spPr>
        <p:txBody>
          <a:bodyPr>
            <a:normAutofit/>
          </a:bodyPr>
          <a:lstStyle/>
          <a:p>
            <a:pPr algn="ctr"/>
            <a:r>
              <a:rPr lang="gu-IN" sz="7200" b="1" dirty="0" smtClean="0"/>
              <a:t>આભાર </a:t>
            </a:r>
            <a:endParaRPr lang="en-US" sz="7200" b="1" dirty="0"/>
          </a:p>
        </p:txBody>
      </p:sp>
    </p:spTree>
    <p:extLst>
      <p:ext uri="{BB962C8B-B14F-4D97-AF65-F5344CB8AC3E}">
        <p14:creationId xmlns:p14="http://schemas.microsoft.com/office/powerpoint/2010/main" val="271366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812</Words>
  <Application>Microsoft Office PowerPoint</Application>
  <PresentationFormat>Widescreen</PresentationFormat>
  <Paragraphs>44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Shruti</vt:lpstr>
      <vt:lpstr>Office Theme</vt:lpstr>
      <vt:lpstr>નામદાર હાઇકોર્ટમાં ચાલી રહેલ રીટ પીટીશન PIL/98/2021 કે જે સાબરમતી નદીમાં થઈ રહેલ પાણીના પ્રદૂષણ અંગે છે. તેના તા. ૨૩-૦૯-૨૦૨૧ ના રોજ થયેલ હુકમના સારાંશો.</vt:lpstr>
      <vt:lpstr>નામદાર હાઇકોર્ટમાં ચાલી રહેલ રીટ પીટીશન PIL/98/2021 કે જે સાબરમતી નદીમાં થઈ રહેલ પાણીના પ્રદૂષણ અંગે છે. તેના તા. ૨૩-૦૯-૨૦૨૧ ના રોજ થયેલ હુકમના સારાંશો.</vt:lpstr>
      <vt:lpstr>PowerPoint Presentation</vt:lpstr>
      <vt:lpstr>PowerPoint Presentation</vt:lpstr>
      <vt:lpstr>JTF ની મીટીંગમાં ચર્ચાયેલ મુદ્દાના આધારે નામદાર હાઇકોર્ટ દ્વારા હુકમો કરવામાં આવેલ છે. જેના મુખ્ય અંશો નીચે મુજબ છે.</vt:lpstr>
      <vt:lpstr>PowerPoint Presentation</vt:lpstr>
      <vt:lpstr>CETP દ્વારા ધ્યાનમાં રાખવા માટેના મુદ્દા</vt:lpstr>
      <vt:lpstr>CETP ના સભ્યોએ ધ્યાનમાં રાખવા માટેના મુદ્દા</vt:lpstr>
      <vt:lpstr>આભાર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CEO-DEEPAK</dc:creator>
  <cp:lastModifiedBy>CEO-DEEPAK</cp:lastModifiedBy>
  <cp:revision>20</cp:revision>
  <cp:lastPrinted>2021-10-01T11:21:29Z</cp:lastPrinted>
  <dcterms:created xsi:type="dcterms:W3CDTF">2021-10-01T11:01:45Z</dcterms:created>
  <dcterms:modified xsi:type="dcterms:W3CDTF">2021-10-02T07:02:41Z</dcterms:modified>
</cp:coreProperties>
</file>